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6" r:id="rId21"/>
    <p:sldId id="274" r:id="rId22"/>
    <p:sldId id="275" r:id="rId23"/>
  </p:sldIdLst>
  <p:sldSz cx="18288000" cy="10287000"/>
  <p:notesSz cx="6858000" cy="9144000"/>
  <p:embeddedFontLst>
    <p:embeddedFont>
      <p:font typeface="M+" panose="020B0600070205080204" charset="-128"/>
      <p:regular r:id="rId24"/>
    </p:embeddedFont>
    <p:embeddedFont>
      <p:font typeface="M+ Bold" panose="020B0600070205080204" charset="-128"/>
      <p:regular r:id="rId25"/>
    </p:embeddedFont>
    <p:embeddedFont>
      <p:font typeface="游ゴシック" panose="020B0400000000000000" pitchFamily="50" charset="-128"/>
      <p:regular r:id="rId26"/>
      <p:bold r:id="rId27"/>
    </p:embeddedFont>
    <p:embeddedFont>
      <p:font typeface="游ゴシック Light" panose="020B0300000000000000" pitchFamily="50" charset="-128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EA6078-2EF0-138D-2AFC-59627F24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98313AA-8FAF-3F19-0816-D2C22072CC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C8A0AFB-8D2C-BA30-60FF-3B1ECE86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07CC2C-8C2F-38F2-2412-DEC74467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8FAFD0B-9A94-B962-B761-2586DDEF6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496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B42424-8FF2-D189-4B24-DC77AEC49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354E744-B632-7CE1-190E-71DC17610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BF4DFD-81E3-6D77-1BD3-EFD847437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0085EA9-412B-9C56-FFB0-B32E7156B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00C05A-54E2-0CDD-4CB3-29F549CB4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1705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70CE3B-18DB-9D27-D2C4-75DA0B789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5993C4C-38C7-A3D0-4651-0EB8DD45E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54AE144-8B48-C429-B921-B55670ABE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81FCE3-2667-6CEF-859A-321315E35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C15926-67AD-8779-A341-964643D0C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7849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5478A0-58E9-34A2-0C21-1C81CCBBC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8B3DE9-C883-5706-6EED-3BB0C1D959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FBD3F87-3CAA-3CE8-367F-FAC6931713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30A9DDE-C3E8-C765-1659-9441739E9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CB4BF4D-C2EF-9471-9248-AC64456E9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6DF018B-64A6-7FBE-B204-E68780FDC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07799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B3AF8F-EB7D-AE42-87C3-1377EC104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205EB10-05E1-34A0-5FCB-8103D154F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6922C91-2A22-7FC4-A954-D2962E6A9B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C5EBD2A-718E-E14D-B7DD-E990F286A5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8512862-0FAF-05E8-25C2-7F6E873D36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98275EC-469C-55AF-9454-7C6BB600F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590E4C5-DF3F-BEAE-588B-1D56C96D7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28C293F-CDFB-49CE-7965-8A1810947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076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746DC6-84DE-AC50-38FE-45D7F08A4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9107EE5-D797-9C65-DB2D-82B7DFE82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070449B-43BD-6ADB-3FAA-680609A4C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FADA2A2-8606-D3A1-B6F8-89F82FE33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96507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B3F69B2-5FBE-2467-7003-9E23ECD5F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9F20286-F631-2D30-52D8-2641C9771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0FCC2F0-514D-0442-2C21-4CA9293D7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41749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5C7FB4-6FA2-D14B-E1B5-100934AC6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D9E10D-91BE-3ED9-AEE6-0AD57CF17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80930D5-B572-94CC-A566-493E007D2C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F4CA315-5444-3C53-557B-D2112944F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B831448-737D-4F1B-A140-A6DA37D26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271D184-1072-5E13-F6F5-4BE70A18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7411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862175-23AE-E1C6-C1E7-AECDE8B32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648F2A9-91ED-9058-A573-B2E726F7B2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AD39E0B-5EAE-A399-BC24-3F98CAF42B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40B36D2-F768-300A-71E0-839049C0D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71B9A1F-E740-2D54-2500-2FACDDFA9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C0A3CCF-CA4C-209D-018C-9F414DCDB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68174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CC0003-EB08-D34A-E41A-B25907B7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BAF0F02-8188-EFE5-5A91-E3996841FC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F758A6-8F06-62B8-8209-4D47AAF45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8056AB-9E34-5404-ECEB-07EBD78D6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77EAD9-4EDA-E9D0-7D11-20D4AE691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38169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F929DA5-41AD-202C-8B9C-A6DC92E919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55CBBF6-40A7-2BDE-1BA5-F41CF20B5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B16B45A-44EC-F39A-5A87-81906772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196CA1B-765E-9A25-DCEF-DB1247549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FF0122C-EE8D-D25F-B14E-B3DA78EA7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4132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C722198-08FC-3099-0887-51E1688B2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3D84B3-2479-5397-A11A-506BFFD35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2541CAC-5031-A6FE-DCBE-B955431ED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5415F-53F5-4F77-95AC-497671344639}" type="datetimeFigureOut">
              <a:rPr kumimoji="1" lang="ja-JP" altLang="en-US" smtClean="0"/>
              <a:t>2023/10/6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D15285D-DFC9-645C-E6A9-715A8342FF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06172BC-9663-59F1-9322-AB6659A522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C2C42-7C92-43F1-9711-776C33CA3F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3875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kumimoji="1"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kumimoji="1"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1.mp4"/><Relationship Id="rId1" Type="http://schemas.openxmlformats.org/officeDocument/2006/relationships/video" Target="NULL" TargetMode="Externa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1.mp4"/><Relationship Id="rId1" Type="http://schemas.openxmlformats.org/officeDocument/2006/relationships/video" Target="NULL" TargetMode="External"/><Relationship Id="rId4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1.mp4"/><Relationship Id="rId1" Type="http://schemas.openxmlformats.org/officeDocument/2006/relationships/video" Target="NULL" TargetMode="External"/><Relationship Id="rId4" Type="http://schemas.openxmlformats.org/officeDocument/2006/relationships/image" Target="../media/image1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1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257800" y="8720490"/>
            <a:ext cx="1028700" cy="86607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3" name="AutoShape 3"/>
          <p:cNvSpPr/>
          <p:nvPr/>
        </p:nvSpPr>
        <p:spPr>
          <a:xfrm>
            <a:off x="1060961" y="9431738"/>
            <a:ext cx="3496209" cy="40679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/>
          <p:cNvGrpSpPr/>
          <p:nvPr/>
        </p:nvGrpSpPr>
        <p:grpSpPr>
          <a:xfrm>
            <a:off x="5607586" y="9075464"/>
            <a:ext cx="329127" cy="156121"/>
            <a:chOff x="0" y="0"/>
            <a:chExt cx="1070941" cy="508000"/>
          </a:xfrm>
        </p:grpSpPr>
        <p:sp>
          <p:nvSpPr>
            <p:cNvPr id="5" name="Freeform 5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9546897" y="0"/>
            <a:ext cx="7712403" cy="10287000"/>
          </a:xfrm>
          <a:custGeom>
            <a:avLst/>
            <a:gdLst/>
            <a:ahLst/>
            <a:cxnLst/>
            <a:rect l="l" t="t" r="r" b="b"/>
            <a:pathLst>
              <a:path w="7712403" h="10287000">
                <a:moveTo>
                  <a:pt x="0" y="0"/>
                </a:moveTo>
                <a:lnTo>
                  <a:pt x="7712403" y="0"/>
                </a:lnTo>
                <a:lnTo>
                  <a:pt x="771240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447" r="-45622"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118647" y="4800259"/>
            <a:ext cx="7380501" cy="1019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84"/>
              </a:lnSpc>
            </a:pPr>
            <a:r>
              <a:rPr lang="en-US" sz="6803" spc="809">
                <a:solidFill>
                  <a:srgbClr val="FFFFFF"/>
                </a:solidFill>
                <a:latin typeface="M+ Bold"/>
              </a:rPr>
              <a:t>- pepe ohana-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80011" y="8813004"/>
            <a:ext cx="3528470" cy="54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59"/>
              </a:lnSpc>
            </a:pPr>
            <a:r>
              <a:rPr lang="en-US" sz="3599">
                <a:solidFill>
                  <a:srgbClr val="544637"/>
                </a:solidFill>
                <a:latin typeface="M+ Bold"/>
              </a:rPr>
              <a:t>Team  SAKURA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83594" y="3301247"/>
            <a:ext cx="7515553" cy="1279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53"/>
              </a:lnSpc>
            </a:pPr>
            <a:r>
              <a:rPr lang="en-US" sz="8503" spc="-195">
                <a:solidFill>
                  <a:srgbClr val="FFFFFF"/>
                </a:solidFill>
                <a:ea typeface="M+ Bold"/>
              </a:rPr>
              <a:t>ねこまっちんぐ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ねこまっち(条件)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ホーム画面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性別を選択する(複数選択可)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まっちんぐボタンクリック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選択した性別に応じた検索結果を表示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ねこをクリック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より詳しいねこの情報を表示</a:t>
            </a:r>
          </a:p>
        </p:txBody>
      </p:sp>
      <p:pic>
        <p:nvPicPr>
          <p:cNvPr id="21" name="条件まっち">
            <a:hlinkClick r:id="" action="ppaction://media"/>
            <a:extLst>
              <a:ext uri="{FF2B5EF4-FFF2-40B4-BE49-F238E27FC236}">
                <a16:creationId xmlns:a16="http://schemas.microsoft.com/office/drawing/2014/main" id="{703EEA7D-A432-42AA-3887-E6BC765093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58806" y="24653"/>
            <a:ext cx="8829194" cy="93962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35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ねこまっち(ID)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ホーム画面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ねこIDが分かる場合はこちらを利用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2.まっちんぐボタンクリック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直接ねこの詳細ページを表示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メッセージ送信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ログイン済みならメッセージ送信可能</a:t>
            </a:r>
          </a:p>
        </p:txBody>
      </p:sp>
      <p:pic>
        <p:nvPicPr>
          <p:cNvPr id="24" name="IDまっち">
            <a:hlinkClick r:id="" action="ppaction://media"/>
            <a:extLst>
              <a:ext uri="{FF2B5EF4-FFF2-40B4-BE49-F238E27FC236}">
                <a16:creationId xmlns:a16="http://schemas.microsoft.com/office/drawing/2014/main" id="{F9CBB9FB-ACFD-DA5E-F0D5-9E5F33C4A4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94242" y="120630"/>
            <a:ext cx="8693758" cy="93002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5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マイページ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ナビゲーションバー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ログイン済みならどこからでも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各情報の表示と編集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ねこ情報の新規登録や削除もここから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メッセージの表示と返信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アコーディオン表示で視認性アップ</a:t>
            </a:r>
          </a:p>
        </p:txBody>
      </p:sp>
      <p:pic>
        <p:nvPicPr>
          <p:cNvPr id="23" name="マイページ表示">
            <a:hlinkClick r:id="" action="ppaction://media"/>
            <a:extLst>
              <a:ext uri="{FF2B5EF4-FFF2-40B4-BE49-F238E27FC236}">
                <a16:creationId xmlns:a16="http://schemas.microsoft.com/office/drawing/2014/main" id="{CFC6DD9A-1320-7498-9EC3-F22B02D64B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2989" y="26692"/>
            <a:ext cx="8755011" cy="9365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84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768" t="5339" r="4365"/>
          <a:stretch>
            <a:fillRect/>
          </a:stretch>
        </p:blipFill>
        <p:spPr>
          <a:xfrm>
            <a:off x="9587450" y="0"/>
            <a:ext cx="8774791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ねこ新規登録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マイページ：ねこ登録ボタン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"/>
              </a:rPr>
              <a:t>      ねこ情報エリアにボタンを配置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登録ボタンクリック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 未入力があればバリデーション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マイページに戻る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 ねこ情報に追加されます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95"/>
            <a:ext cx="6485337" cy="1179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ねこ情報編集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マイページ：ねこ編集ボタン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"/>
              </a:rPr>
              <a:t>      登録中のねこごとに編集ボタン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更新ボタンをクリック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変更箇所を入力し更新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マイページに戻る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変更が反映されています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95"/>
            <a:ext cx="6485337" cy="1179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ねこ情報削除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マイページ：削除ボタン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登録中のねこごとに削除ボタン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削除リンクをクリック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"/>
              </a:rPr>
              <a:t>      一度確認後に削除を実施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マイページに戻る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ねこ情報がなくなっています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メッセージ投稿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06968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ねこ詳細ページ：メッセージ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ボタンクリックでフォーム表示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06968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マイページ：返信ボタン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返信の場合は、受信内容も表示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06968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マイページに遷移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メッセージ送信一覧に表示</a:t>
            </a:r>
          </a:p>
        </p:txBody>
      </p:sp>
      <p:pic>
        <p:nvPicPr>
          <p:cNvPr id="21" name="メッセージの送信">
            <a:hlinkClick r:id="" action="ppaction://media"/>
            <a:extLst>
              <a:ext uri="{FF2B5EF4-FFF2-40B4-BE49-F238E27FC236}">
                <a16:creationId xmlns:a16="http://schemas.microsoft.com/office/drawing/2014/main" id="{FEBC62C6-0197-CE3F-89BA-054E95D196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8845" y="1"/>
            <a:ext cx="9129815" cy="99316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157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メッセージ削除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マイページ：送信エリア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各送信メッセージごとに削除が可能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削除ボタンクリック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 一度確認後に削除を実施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マイページに戻る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送信一覧から削除されています</a:t>
            </a:r>
          </a:p>
        </p:txBody>
      </p:sp>
      <p:pic>
        <p:nvPicPr>
          <p:cNvPr id="21" name="メッセージ削除">
            <a:hlinkClick r:id="" action="ppaction://media"/>
            <a:extLst>
              <a:ext uri="{FF2B5EF4-FFF2-40B4-BE49-F238E27FC236}">
                <a16:creationId xmlns:a16="http://schemas.microsoft.com/office/drawing/2014/main" id="{2C2E2599-1711-861A-2B03-A39D420C23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07971" y="404827"/>
            <a:ext cx="9180029" cy="98732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5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29.7055"/>
                </p14:media>
              </p:ext>
            </p:extLst>
          </p:nvPr>
        </p:nvPicPr>
        <p:blipFill>
          <a:blip r:embed="rId4"/>
          <a:srcRect l="21398" r="31026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71770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>
                <a:solidFill>
                  <a:srgbClr val="544637"/>
                </a:solidFill>
                <a:ea typeface="M+ Bold"/>
              </a:rPr>
              <a:t>デザイン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レスポンシブル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latin typeface="M+"/>
              </a:rPr>
              <a:t>Bootstrapで簡単にレスポンシブルに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カラー制限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メインカラーを3色にして見やすく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パーツを曲線に統一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ページ内容に合わせたソフトな印象に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BECACA47-8CC7-A84E-F305-64C7EC3BC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45" y="607422"/>
            <a:ext cx="16965959" cy="515765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35CA918-FF50-832A-9C40-BB1D12C7CA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69" y="6279290"/>
            <a:ext cx="16934034" cy="5157651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12DC769F-979B-333B-5E07-B733C4B785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787" y="5765073"/>
            <a:ext cx="10983737" cy="3069429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8CB1B51A-FAFA-AB3E-2AD9-002AF673ED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108" y="7675944"/>
            <a:ext cx="12454721" cy="334554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8009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35"/>
    </mc:Choice>
    <mc:Fallback xmlns="">
      <p:transition spd="slow" advTm="10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24 -0.00741 L -0.00924 -0.00741 C -0.01106 -0.00995 -0.01315 -0.01204 -0.01497 -0.01481 C -0.01562 -0.01597 -0.01575 -0.01805 -0.01653 -0.01921 C -0.01744 -0.0206 -0.01875 -0.02083 -0.01979 -0.02199 C -0.02421 -0.02662 -0.02018 -0.02361 -0.02474 -0.02639 L -0.02955 -0.03495 C -0.03046 -0.03657 -0.03112 -0.03819 -0.03203 -0.03935 C -0.03281 -0.04028 -0.03372 -0.0412 -0.0345 -0.04236 C -0.03619 -0.04514 -0.03776 -0.04815 -0.03945 -0.05092 C -0.04075 -0.05347 -0.04231 -0.05555 -0.04349 -0.05833 C -0.04453 -0.06065 -0.04557 -0.06342 -0.04674 -0.06551 C -0.04791 -0.06759 -0.04961 -0.06921 -0.05078 -0.0713 C -0.05234 -0.07407 -0.05338 -0.07731 -0.05494 -0.08009 C -0.05729 -0.08449 -0.05976 -0.08866 -0.06224 -0.09305 C -0.06354 -0.09537 -0.0651 -0.09745 -0.06627 -0.10023 C -0.06718 -0.10231 -0.06783 -0.10417 -0.06875 -0.10602 C -0.06953 -0.10764 -0.07057 -0.1088 -0.07122 -0.11042 C -0.07578 -0.12222 -0.07526 -0.1206 -0.07695 -0.1294 C -0.07721 -0.13403 -0.0776 -0.13889 -0.07773 -0.14375 C -0.07838 -0.17708 -0.07929 -0.24375 -0.07929 -0.24375 C -0.07903 -0.25579 -0.07903 -0.26805 -0.07851 -0.28009 C -0.07838 -0.2831 -0.07825 -0.28588 -0.07773 -0.28866 C -0.07708 -0.29236 -0.0763 -0.2956 -0.07526 -0.29884 C -0.07461 -0.30092 -0.07356 -0.30278 -0.07278 -0.30463 C -0.07044 -0.31088 -0.06862 -0.3169 -0.06549 -0.32199 C -0.05755 -0.33518 -0.05885 -0.33148 -0.05325 -0.33958 C -0.05156 -0.3419 -0.05013 -0.34444 -0.0483 -0.34676 C -0.04362 -0.35301 -0.04296 -0.35278 -0.03776 -0.35833 C -0.03606 -0.36018 -0.03463 -0.3625 -0.03281 -0.36412 C -0.03046 -0.36643 -0.02786 -0.36782 -0.02552 -0.36991 C -0.0233 -0.37199 -0.02135 -0.37523 -0.01901 -0.37708 C -0.01744 -0.37847 -0.01562 -0.3787 -0.01406 -0.38009 C -0.00468 -0.38796 -0.00846 -0.38796 0.00222 -0.39467 C 0.00378 -0.3956 0.00547 -0.3956 0.00704 -0.39606 C 0.00925 -0.39745 0.01133 -0.39907 0.01368 -0.40046 C 0.01498 -0.40116 0.01628 -0.40185 0.01771 -0.40185 C 0.03178 -0.40185 0.04597 -0.40092 0.06016 -0.40046 C 0.06146 -0.4 0.06289 -0.39977 0.0642 -0.39884 C 0.06797 -0.39676 0.07214 -0.38935 0.07474 -0.38588 C 0.07592 -0.38449 0.078 -0.38148 0.078 -0.38148 C 0.07982 -0.37639 0.08073 -0.37384 0.08217 -0.36852 C 0.08269 -0.3662 0.08334 -0.36366 0.08373 -0.36134 C 0.08412 -0.3588 0.08425 -0.35648 0.08451 -0.35393 C 0.08503 -0.35116 0.08568 -0.34815 0.0862 -0.34537 C 0.08646 -0.34143 0.08672 -0.3375 0.08698 -0.3338 C 0.08724 -0.33032 0.08789 -0.32708 0.08789 -0.32361 C 0.08789 -0.31342 0.08763 -0.30324 0.08698 -0.29305 C 0.08685 -0.29051 0.08594 -0.28819 0.08542 -0.28588 C 0.08438 -0.28194 0.0836 -0.27778 0.08217 -0.2743 C 0.0806 -0.27083 0.07839 -0.26829 0.07644 -0.26551 C 0.07331 -0.26111 0.07162 -0.25903 0.06745 -0.25694 C 0.05964 -0.25278 0.053 -0.25324 0.04467 -0.25255 C 0.02748 -0.2537 0.02761 -0.25162 0.01524 -0.25694 C 0.01329 -0.25764 0.01133 -0.25833 0.00951 -0.25972 C 0.00612 -0.26227 0.00287 -0.26528 -0.00026 -0.26852 C -0.00677 -0.275 -0.01002 -0.27801 -0.01653 -0.28727 C -0.02369 -0.29745 -0.02461 -0.29792 -0.03046 -0.30903 C -0.0319 -0.3118 -0.03333 -0.31458 -0.0345 -0.31782 C -0.03724 -0.32477 -0.04153 -0.33889 -0.04349 -0.34676 C -0.04505 -0.35347 -0.04726 -0.35995 -0.0483 -0.36713 C -0.04895 -0.37037 -0.04934 -0.37384 -0.05 -0.37708 C -0.05104 -0.3831 -0.05247 -0.38866 -0.05325 -0.39467 C -0.05377 -0.39838 -0.05455 -0.40231 -0.05494 -0.40625 C -0.05586 -0.4169 -0.05533 -0.41204 -0.05651 -0.4206 C -0.05599 -0.43912 -0.05559 -0.45741 -0.05494 -0.47569 C -0.05481 -0.47824 -0.05442 -0.48055 -0.05403 -0.4831 C -0.05364 -0.48634 -0.0526 -0.49051 -0.05169 -0.49305 C -0.05091 -0.49514 -0.04987 -0.49699 -0.04921 -0.49907 C -0.04856 -0.50069 -0.04804 -0.50278 -0.04752 -0.50486 C -0.04726 -0.50625 -0.04713 -0.50787 -0.04674 -0.50903 C -0.04609 -0.51111 -0.04505 -0.51296 -0.04427 -0.51481 C -0.04336 -0.51736 -0.04296 -0.52014 -0.04179 -0.52222 C -0.03997 -0.52546 -0.03697 -0.52708 -0.03528 -0.53079 C -0.0345 -0.53287 -0.03398 -0.53518 -0.03281 -0.53657 C -0.03216 -0.53773 -0.03125 -0.5375 -0.03046 -0.53819 C -0.02773 -0.54028 -0.02474 -0.54236 -0.02226 -0.54537 C -0.0207 -0.54722 -0.01927 -0.55023 -0.01731 -0.55116 C -0.0138 -0.55278 -0.01497 -0.55116 -0.01328 -0.55393 L -0.01328 -0.55393 " pathEditMode="relative" ptsTypes="AAAAAAAAAAAAAAAAAAAAAAAAAAAAAAAAAAAAAAAAAAAAAAAAAAAAAAAAAAAAAAAAAAAAAAAAAAAAAAAA">
                                      <p:cBhvr>
                                        <p:cTn id="6" dur="3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10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8 -0.55092 L -0.0108 -0.55092 L 0.00066 -0.55092 L 0.00066 -0.55092 L 0.00066 -0.55092 " pathEditMode="relative" ptsTypes="AAAAA">
                                      <p:cBhvr>
                                        <p:cTn id="9" dur="1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700"/>
                            </p:stCondLst>
                            <p:childTnLst>
                              <p:par>
                                <p:cTn id="1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7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3" name="AutoShape 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7259300" y="9420929"/>
            <a:ext cx="1028700" cy="866071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7609086" y="9775904"/>
            <a:ext cx="329127" cy="156121"/>
            <a:chOff x="0" y="0"/>
            <a:chExt cx="1070941" cy="508000"/>
          </a:xfrm>
        </p:grpSpPr>
        <p:sp>
          <p:nvSpPr>
            <p:cNvPr id="7" name="Freeform 7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9" name="AutoShape 9"/>
          <p:cNvSpPr/>
          <p:nvPr/>
        </p:nvSpPr>
        <p:spPr>
          <a:xfrm>
            <a:off x="0" y="0"/>
            <a:ext cx="2013475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5397393" y="1196130"/>
            <a:ext cx="10071948" cy="124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799"/>
              </a:lnSpc>
              <a:spcBef>
                <a:spcPct val="0"/>
              </a:spcBef>
            </a:pPr>
            <a:r>
              <a:rPr lang="en-US" sz="6999" spc="111">
                <a:solidFill>
                  <a:srgbClr val="544637"/>
                </a:solidFill>
                <a:ea typeface="M+ Bold"/>
              </a:rPr>
              <a:t>ページ概要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538135" y="1501500"/>
            <a:ext cx="995634" cy="923414"/>
            <a:chOff x="0" y="0"/>
            <a:chExt cx="1327512" cy="1231219"/>
          </a:xfrm>
        </p:grpSpPr>
        <p:sp>
          <p:nvSpPr>
            <p:cNvPr id="12" name="AutoShape 12"/>
            <p:cNvSpPr/>
            <p:nvPr/>
          </p:nvSpPr>
          <p:spPr>
            <a:xfrm>
              <a:off x="0" y="0"/>
              <a:ext cx="1327512" cy="1231219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226450" y="192276"/>
              <a:ext cx="900011" cy="8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99"/>
                </a:lnSpc>
              </a:pPr>
              <a:r>
                <a:rPr lang="en-US" sz="3999">
                  <a:solidFill>
                    <a:srgbClr val="FFFFFF"/>
                  </a:solidFill>
                  <a:latin typeface="M+ Bold"/>
                </a:rPr>
                <a:t>01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397393" y="3351344"/>
            <a:ext cx="10071948" cy="124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799"/>
              </a:lnSpc>
              <a:spcBef>
                <a:spcPct val="0"/>
              </a:spcBef>
            </a:pPr>
            <a:r>
              <a:rPr lang="en-US" sz="6999" spc="111">
                <a:solidFill>
                  <a:srgbClr val="544637"/>
                </a:solidFill>
                <a:ea typeface="M+ Bold"/>
              </a:rPr>
              <a:t>アピールポイント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397393" y="5509906"/>
            <a:ext cx="10071948" cy="124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799"/>
              </a:lnSpc>
              <a:spcBef>
                <a:spcPct val="0"/>
              </a:spcBef>
            </a:pPr>
            <a:r>
              <a:rPr lang="en-US" sz="6999" spc="111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97393" y="7668468"/>
            <a:ext cx="10071948" cy="124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799"/>
              </a:lnSpc>
              <a:spcBef>
                <a:spcPct val="0"/>
              </a:spcBef>
            </a:pPr>
            <a:r>
              <a:rPr lang="en-US" sz="6999" spc="111">
                <a:solidFill>
                  <a:srgbClr val="544637"/>
                </a:solidFill>
                <a:ea typeface="M+ Bold"/>
              </a:rPr>
              <a:t>メンバー振り返り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3538135" y="3600838"/>
            <a:ext cx="995634" cy="923414"/>
            <a:chOff x="0" y="0"/>
            <a:chExt cx="1327512" cy="1231219"/>
          </a:xfrm>
        </p:grpSpPr>
        <p:sp>
          <p:nvSpPr>
            <p:cNvPr id="18" name="AutoShape 18"/>
            <p:cNvSpPr/>
            <p:nvPr/>
          </p:nvSpPr>
          <p:spPr>
            <a:xfrm>
              <a:off x="0" y="0"/>
              <a:ext cx="1327512" cy="1231219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226450" y="192276"/>
              <a:ext cx="900011" cy="8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99"/>
                </a:lnSpc>
              </a:pPr>
              <a:r>
                <a:rPr lang="en-US" sz="3999">
                  <a:solidFill>
                    <a:srgbClr val="FFFFFF"/>
                  </a:solidFill>
                  <a:latin typeface="M+ Bold"/>
                </a:rPr>
                <a:t>02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538135" y="5759400"/>
            <a:ext cx="995634" cy="923414"/>
            <a:chOff x="0" y="0"/>
            <a:chExt cx="1327512" cy="1231219"/>
          </a:xfrm>
        </p:grpSpPr>
        <p:sp>
          <p:nvSpPr>
            <p:cNvPr id="21" name="AutoShape 21"/>
            <p:cNvSpPr/>
            <p:nvPr/>
          </p:nvSpPr>
          <p:spPr>
            <a:xfrm>
              <a:off x="0" y="0"/>
              <a:ext cx="1327512" cy="1231219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226450" y="192276"/>
              <a:ext cx="900011" cy="8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99"/>
                </a:lnSpc>
              </a:pPr>
              <a:r>
                <a:rPr lang="en-US" sz="3999">
                  <a:solidFill>
                    <a:srgbClr val="FFFFFF"/>
                  </a:solidFill>
                  <a:latin typeface="M+ Bold"/>
                </a:rPr>
                <a:t>03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538135" y="7917961"/>
            <a:ext cx="995634" cy="923414"/>
            <a:chOff x="0" y="0"/>
            <a:chExt cx="1327512" cy="1231219"/>
          </a:xfrm>
        </p:grpSpPr>
        <p:sp>
          <p:nvSpPr>
            <p:cNvPr id="24" name="AutoShape 24"/>
            <p:cNvSpPr/>
            <p:nvPr/>
          </p:nvSpPr>
          <p:spPr>
            <a:xfrm>
              <a:off x="0" y="0"/>
              <a:ext cx="1327512" cy="1231219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226450" y="192276"/>
              <a:ext cx="900011" cy="8276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99"/>
                </a:lnSpc>
              </a:pPr>
              <a:r>
                <a:rPr lang="en-US" sz="3999">
                  <a:solidFill>
                    <a:srgbClr val="FFFFFF"/>
                  </a:solidFill>
                  <a:latin typeface="M+ Bold"/>
                </a:rPr>
                <a:t>04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388427" y="1046264"/>
            <a:ext cx="1236620" cy="1154113"/>
            <a:chOff x="0" y="0"/>
            <a:chExt cx="1648827" cy="1538817"/>
          </a:xfrm>
        </p:grpSpPr>
        <p:sp>
          <p:nvSpPr>
            <p:cNvPr id="27" name="AutoShape 27"/>
            <p:cNvSpPr/>
            <p:nvPr/>
          </p:nvSpPr>
          <p:spPr>
            <a:xfrm>
              <a:off x="0" y="0"/>
              <a:ext cx="1648827" cy="1538817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223229" y="444247"/>
              <a:ext cx="1202369" cy="851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53"/>
                </a:lnSpc>
              </a:pPr>
              <a:r>
                <a:rPr lang="en-US" sz="4453">
                  <a:solidFill>
                    <a:srgbClr val="F4D13E"/>
                  </a:solidFill>
                  <a:latin typeface="M+ Bold"/>
                </a:rPr>
                <a:t>00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680347" y="2476361"/>
            <a:ext cx="652780" cy="7299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19"/>
              </a:lnSpc>
              <a:spcBef>
                <a:spcPct val="0"/>
              </a:spcBef>
            </a:pPr>
            <a:r>
              <a:rPr lang="en-US" sz="4299" spc="163">
                <a:solidFill>
                  <a:srgbClr val="544637"/>
                </a:solidFill>
                <a:ea typeface="M+ Bold"/>
              </a:rPr>
              <a:t>プレゼンテーションの流れ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3" name="AutoShape 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7259300" y="9420929"/>
            <a:ext cx="1028700" cy="866071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7609086" y="9775904"/>
            <a:ext cx="329127" cy="156121"/>
            <a:chOff x="0" y="0"/>
            <a:chExt cx="1070941" cy="508000"/>
          </a:xfrm>
        </p:grpSpPr>
        <p:sp>
          <p:nvSpPr>
            <p:cNvPr id="7" name="Freeform 7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9" name="AutoShape 9"/>
          <p:cNvSpPr/>
          <p:nvPr/>
        </p:nvSpPr>
        <p:spPr>
          <a:xfrm>
            <a:off x="0" y="0"/>
            <a:ext cx="2013475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388427" y="1046264"/>
            <a:ext cx="1236620" cy="1154113"/>
            <a:chOff x="0" y="0"/>
            <a:chExt cx="1648827" cy="1538817"/>
          </a:xfrm>
        </p:grpSpPr>
        <p:sp>
          <p:nvSpPr>
            <p:cNvPr id="11" name="AutoShape 11"/>
            <p:cNvSpPr/>
            <p:nvPr/>
          </p:nvSpPr>
          <p:spPr>
            <a:xfrm>
              <a:off x="0" y="0"/>
              <a:ext cx="1648827" cy="1538817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23229" y="444247"/>
              <a:ext cx="1202369" cy="851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53"/>
                </a:lnSpc>
              </a:pPr>
              <a:r>
                <a:rPr lang="en-US" sz="4453">
                  <a:solidFill>
                    <a:srgbClr val="F4D13E"/>
                  </a:solidFill>
                  <a:latin typeface="M+ Bold"/>
                </a:rPr>
                <a:t>04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254119" y="874814"/>
            <a:ext cx="3610052" cy="108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sz="6000" spc="240">
                <a:solidFill>
                  <a:srgbClr val="544637"/>
                </a:solidFill>
                <a:ea typeface="M+ Bold"/>
              </a:rPr>
              <a:t>加藤</a:t>
            </a:r>
          </a:p>
        </p:txBody>
      </p:sp>
      <p:sp>
        <p:nvSpPr>
          <p:cNvPr id="14" name="AutoShape 14"/>
          <p:cNvSpPr/>
          <p:nvPr/>
        </p:nvSpPr>
        <p:spPr>
          <a:xfrm>
            <a:off x="2931222" y="1069057"/>
            <a:ext cx="995634" cy="923414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3101059" y="1208502"/>
            <a:ext cx="675008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31222" y="2075065"/>
            <a:ext cx="6596317" cy="2899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 Bold"/>
              </a:rPr>
              <a:t>担当：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 algn="l"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49287" y="2457311"/>
            <a:ext cx="758826" cy="6963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99"/>
              </a:lnSpc>
              <a:spcBef>
                <a:spcPct val="0"/>
              </a:spcBef>
            </a:pPr>
            <a:r>
              <a:rPr lang="en-US" sz="4999" spc="199">
                <a:solidFill>
                  <a:srgbClr val="544637"/>
                </a:solidFill>
                <a:ea typeface="M+ Bold"/>
              </a:rPr>
              <a:t>メンバー振り返り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65098" y="5582272"/>
            <a:ext cx="675008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418158" y="857304"/>
            <a:ext cx="3610052" cy="1085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sz="6000" spc="240">
                <a:solidFill>
                  <a:srgbClr val="544637"/>
                </a:solidFill>
                <a:ea typeface="M+ Bold"/>
              </a:rPr>
              <a:t>上月</a:t>
            </a:r>
          </a:p>
        </p:txBody>
      </p:sp>
      <p:sp>
        <p:nvSpPr>
          <p:cNvPr id="20" name="AutoShape 20"/>
          <p:cNvSpPr/>
          <p:nvPr/>
        </p:nvSpPr>
        <p:spPr>
          <a:xfrm>
            <a:off x="10095261" y="1051493"/>
            <a:ext cx="995634" cy="923414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10265098" y="1190965"/>
            <a:ext cx="675008" cy="625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095261" y="2057502"/>
            <a:ext cx="6596317" cy="2899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 Bold"/>
              </a:rPr>
              <a:t>担当：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 algn="l"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254000" y="5248909"/>
            <a:ext cx="3610052" cy="1085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sz="6000" spc="240">
                <a:solidFill>
                  <a:srgbClr val="544637"/>
                </a:solidFill>
                <a:ea typeface="M+ Bold"/>
              </a:rPr>
              <a:t>大久保</a:t>
            </a:r>
          </a:p>
        </p:txBody>
      </p:sp>
      <p:sp>
        <p:nvSpPr>
          <p:cNvPr id="24" name="AutoShape 24"/>
          <p:cNvSpPr/>
          <p:nvPr/>
        </p:nvSpPr>
        <p:spPr>
          <a:xfrm>
            <a:off x="2931103" y="5443098"/>
            <a:ext cx="995634" cy="923414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25" name="TextBox 25"/>
          <p:cNvSpPr txBox="1"/>
          <p:nvPr/>
        </p:nvSpPr>
        <p:spPr>
          <a:xfrm>
            <a:off x="3100940" y="5582570"/>
            <a:ext cx="675008" cy="625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931103" y="6441226"/>
            <a:ext cx="6596317" cy="2899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 Bold"/>
              </a:rPr>
              <a:t>担当：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＞コメントを入力してください。</a:t>
            </a:r>
          </a:p>
          <a:p>
            <a:pPr algn="l"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コメントを入力してください。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418039" y="5231345"/>
            <a:ext cx="3610052" cy="1085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sz="6000" spc="240">
                <a:solidFill>
                  <a:srgbClr val="544637"/>
                </a:solidFill>
                <a:ea typeface="M+ Bold"/>
              </a:rPr>
              <a:t>櫻井</a:t>
            </a:r>
          </a:p>
        </p:txBody>
      </p:sp>
      <p:sp>
        <p:nvSpPr>
          <p:cNvPr id="28" name="AutoShape 28"/>
          <p:cNvSpPr/>
          <p:nvPr/>
        </p:nvSpPr>
        <p:spPr>
          <a:xfrm>
            <a:off x="10095142" y="5425535"/>
            <a:ext cx="995634" cy="923414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29" name="TextBox 29"/>
          <p:cNvSpPr txBox="1"/>
          <p:nvPr/>
        </p:nvSpPr>
        <p:spPr>
          <a:xfrm>
            <a:off x="10264980" y="5565007"/>
            <a:ext cx="675008" cy="625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99"/>
              </a:lnSpc>
            </a:pPr>
            <a:r>
              <a:rPr lang="en-US" sz="3999">
                <a:solidFill>
                  <a:srgbClr val="FFFFFF"/>
                </a:solidFill>
                <a:latin typeface="M+ Bold"/>
              </a:rPr>
              <a:t>04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095142" y="6423663"/>
            <a:ext cx="6596317" cy="2899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 Bold"/>
              </a:rPr>
              <a:t>担当：全体デザイン、マイページ表示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＞感覚的で使いやすいデザインを意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識。セッションでナビバー切替え。</a:t>
            </a:r>
          </a:p>
          <a:p>
            <a:pPr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＞マイページ：一動作で3テーブル</a:t>
            </a:r>
          </a:p>
          <a:p>
            <a:pPr algn="l">
              <a:lnSpc>
                <a:spcPts val="4620"/>
              </a:lnSpc>
            </a:pPr>
            <a:r>
              <a:rPr lang="en-US" sz="3000">
                <a:solidFill>
                  <a:srgbClr val="544637"/>
                </a:solidFill>
                <a:ea typeface="M+"/>
              </a:rPr>
              <a:t>　から情報を取得するSQL文に苦戦。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1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3" name="AutoShape 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2258508" y="4424704"/>
            <a:ext cx="3496209" cy="40679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6" name="Freeform 6"/>
          <p:cNvSpPr/>
          <p:nvPr/>
        </p:nvSpPr>
        <p:spPr>
          <a:xfrm>
            <a:off x="-275499" y="5143500"/>
            <a:ext cx="18838998" cy="5215416"/>
          </a:xfrm>
          <a:custGeom>
            <a:avLst/>
            <a:gdLst/>
            <a:ahLst/>
            <a:cxnLst/>
            <a:rect l="l" t="t" r="r" b="b"/>
            <a:pathLst>
              <a:path w="18838998" h="5215416">
                <a:moveTo>
                  <a:pt x="0" y="0"/>
                </a:moveTo>
                <a:lnTo>
                  <a:pt x="18838998" y="0"/>
                </a:lnTo>
                <a:lnTo>
                  <a:pt x="18838998" y="5215416"/>
                </a:lnTo>
                <a:lnTo>
                  <a:pt x="0" y="52154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1" b="-901"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806973" y="1911871"/>
            <a:ext cx="14674055" cy="125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59"/>
              </a:lnSpc>
            </a:pPr>
            <a:r>
              <a:rPr lang="en-US" sz="7799">
                <a:solidFill>
                  <a:srgbClr val="FFFFFF"/>
                </a:solidFill>
                <a:ea typeface="M+ Bold"/>
              </a:rPr>
              <a:t>ご清聴ありがとうございました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277558" y="3805970"/>
            <a:ext cx="3528470" cy="54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59"/>
              </a:lnSpc>
            </a:pPr>
            <a:r>
              <a:rPr lang="en-US" sz="3599">
                <a:solidFill>
                  <a:srgbClr val="FFFFFF"/>
                </a:solidFill>
                <a:latin typeface="M+ Bold"/>
              </a:rPr>
              <a:t>Team  SAKURA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578810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3" name="AutoShape 3"/>
          <p:cNvSpPr/>
          <p:nvPr/>
        </p:nvSpPr>
        <p:spPr>
          <a:xfrm rot="-5400000">
            <a:off x="16630430" y="7457678"/>
            <a:ext cx="2267397" cy="20340"/>
          </a:xfrm>
          <a:prstGeom prst="rect">
            <a:avLst/>
          </a:prstGeom>
          <a:solidFill>
            <a:srgbClr val="222222"/>
          </a:solidFill>
        </p:spPr>
        <p:txBody>
          <a:bodyPr/>
          <a:lstStyle/>
          <a:p>
            <a:endParaRPr lang="ja-JP" altLang="en-US"/>
          </a:p>
        </p:txBody>
      </p:sp>
      <p:pic>
        <p:nvPicPr>
          <p:cNvPr id="4" name="Picture 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8535" t="10463" r="10270"/>
          <a:stretch>
            <a:fillRect/>
          </a:stretch>
        </p:blipFill>
        <p:spPr>
          <a:xfrm>
            <a:off x="1028700" y="1028700"/>
            <a:ext cx="6976024" cy="8229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417264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ページ概要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038389" y="1046264"/>
            <a:ext cx="1159389" cy="1079768"/>
            <a:chOff x="0" y="0"/>
            <a:chExt cx="1545853" cy="1439690"/>
          </a:xfrm>
        </p:grpSpPr>
        <p:sp>
          <p:nvSpPr>
            <p:cNvPr id="7" name="AutoShape 7"/>
            <p:cNvSpPr/>
            <p:nvPr/>
          </p:nvSpPr>
          <p:spPr>
            <a:xfrm>
              <a:off x="0" y="0"/>
              <a:ext cx="1545853" cy="143969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09288" y="405898"/>
              <a:ext cx="1127277" cy="792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75"/>
                </a:lnSpc>
              </a:pPr>
              <a:r>
                <a:rPr lang="en-US" sz="4175">
                  <a:solidFill>
                    <a:srgbClr val="FFFFFF"/>
                  </a:solidFill>
                  <a:latin typeface="M+ Bold"/>
                </a:rPr>
                <a:t>01</a:t>
              </a:r>
            </a:p>
          </p:txBody>
        </p:sp>
      </p:grpSp>
      <p:sp>
        <p:nvSpPr>
          <p:cNvPr id="9" name="AutoShape 9"/>
          <p:cNvSpPr/>
          <p:nvPr/>
        </p:nvSpPr>
        <p:spPr>
          <a:xfrm>
            <a:off x="17259300" y="9420929"/>
            <a:ext cx="1028700" cy="866071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7609086" y="9775904"/>
            <a:ext cx="329127" cy="156121"/>
            <a:chOff x="0" y="0"/>
            <a:chExt cx="1070941" cy="508000"/>
          </a:xfrm>
        </p:grpSpPr>
        <p:sp>
          <p:nvSpPr>
            <p:cNvPr id="11" name="Freeform 11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14" name="AutoShape 14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5" name="TextBox 15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038389" y="3118208"/>
            <a:ext cx="8220911" cy="5174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212"/>
              </a:lnSpc>
            </a:pPr>
            <a:r>
              <a:rPr lang="en-US" sz="6900">
                <a:solidFill>
                  <a:srgbClr val="544637"/>
                </a:solidFill>
                <a:ea typeface="M+ Bold"/>
              </a:rPr>
              <a:t>ねこを探す人と</a:t>
            </a:r>
          </a:p>
          <a:p>
            <a:pPr>
              <a:lnSpc>
                <a:spcPts val="10212"/>
              </a:lnSpc>
            </a:pPr>
            <a:r>
              <a:rPr lang="en-US" sz="6900">
                <a:solidFill>
                  <a:srgbClr val="544637"/>
                </a:solidFill>
                <a:ea typeface="M+ Bold"/>
              </a:rPr>
              <a:t>ねこの家族を探す人をマッチングする</a:t>
            </a:r>
          </a:p>
          <a:p>
            <a:pPr>
              <a:lnSpc>
                <a:spcPts val="10212"/>
              </a:lnSpc>
            </a:pPr>
            <a:r>
              <a:rPr lang="en-US" sz="6900">
                <a:solidFill>
                  <a:srgbClr val="544637"/>
                </a:solidFill>
                <a:ea typeface="M+ Bold"/>
              </a:rPr>
              <a:t>サイトです。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709190" y="0"/>
            <a:ext cx="5578810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731" t="6436" r="4350"/>
          <a:stretch>
            <a:fillRect/>
          </a:stretch>
        </p:blipFill>
        <p:spPr>
          <a:xfrm>
            <a:off x="10283276" y="1028700"/>
            <a:ext cx="6976024" cy="82296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143177" y="1487870"/>
            <a:ext cx="6299526" cy="638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アピールポイント</a:t>
            </a:r>
          </a:p>
        </p:txBody>
      </p:sp>
      <p:sp>
        <p:nvSpPr>
          <p:cNvPr id="5" name="AutoShape 5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02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3737672"/>
            <a:ext cx="7786463" cy="1468645"/>
            <a:chOff x="0" y="0"/>
            <a:chExt cx="10381950" cy="1958194"/>
          </a:xfrm>
        </p:grpSpPr>
        <p:sp>
          <p:nvSpPr>
            <p:cNvPr id="16" name="TextBox 16"/>
            <p:cNvSpPr txBox="1"/>
            <p:nvPr/>
          </p:nvSpPr>
          <p:spPr>
            <a:xfrm>
              <a:off x="1336565" y="-190500"/>
              <a:ext cx="9045386" cy="1508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165"/>
                </a:lnSpc>
              </a:pPr>
              <a:r>
                <a:rPr lang="en-US" sz="6500" spc="390">
                  <a:solidFill>
                    <a:srgbClr val="544637"/>
                  </a:solidFill>
                  <a:ea typeface="M+ Bold"/>
                </a:rPr>
                <a:t>操作性</a:t>
              </a:r>
            </a:p>
          </p:txBody>
        </p:sp>
        <p:sp>
          <p:nvSpPr>
            <p:cNvPr id="17" name="AutoShape 17"/>
            <p:cNvSpPr/>
            <p:nvPr/>
          </p:nvSpPr>
          <p:spPr>
            <a:xfrm>
              <a:off x="0" y="229913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57860" y="358179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336565" y="1232462"/>
              <a:ext cx="9045386" cy="7257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20"/>
                </a:lnSpc>
              </a:pPr>
              <a:r>
                <a:rPr lang="en-US" sz="3000">
                  <a:solidFill>
                    <a:srgbClr val="544637"/>
                  </a:solidFill>
                  <a:ea typeface="M+"/>
                </a:rPr>
                <a:t>＞感覚的に使いやすい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56239" y="5763663"/>
            <a:ext cx="7786463" cy="1468645"/>
            <a:chOff x="0" y="0"/>
            <a:chExt cx="10381950" cy="1958194"/>
          </a:xfrm>
        </p:grpSpPr>
        <p:sp>
          <p:nvSpPr>
            <p:cNvPr id="21" name="TextBox 21"/>
            <p:cNvSpPr txBox="1"/>
            <p:nvPr/>
          </p:nvSpPr>
          <p:spPr>
            <a:xfrm>
              <a:off x="1336565" y="-190500"/>
              <a:ext cx="9045386" cy="1508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165"/>
                </a:lnSpc>
              </a:pPr>
              <a:r>
                <a:rPr lang="en-US" sz="6500" spc="390">
                  <a:solidFill>
                    <a:srgbClr val="544637"/>
                  </a:solidFill>
                  <a:ea typeface="M+ Bold"/>
                </a:rPr>
                <a:t>視認性</a:t>
              </a:r>
            </a:p>
          </p:txBody>
        </p:sp>
        <p:sp>
          <p:nvSpPr>
            <p:cNvPr id="22" name="AutoShape 22"/>
            <p:cNvSpPr/>
            <p:nvPr/>
          </p:nvSpPr>
          <p:spPr>
            <a:xfrm>
              <a:off x="0" y="229913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57860" y="358179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336565" y="1232462"/>
              <a:ext cx="9045386" cy="7257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20"/>
                </a:lnSpc>
              </a:pPr>
              <a:r>
                <a:rPr lang="en-US" sz="3000">
                  <a:solidFill>
                    <a:srgbClr val="544637"/>
                  </a:solidFill>
                  <a:ea typeface="M+"/>
                </a:rPr>
                <a:t>＞明るく、シンプルに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656239" y="7789655"/>
            <a:ext cx="7786463" cy="1468645"/>
            <a:chOff x="0" y="0"/>
            <a:chExt cx="10381950" cy="1958194"/>
          </a:xfrm>
        </p:grpSpPr>
        <p:sp>
          <p:nvSpPr>
            <p:cNvPr id="26" name="TextBox 26"/>
            <p:cNvSpPr txBox="1"/>
            <p:nvPr/>
          </p:nvSpPr>
          <p:spPr>
            <a:xfrm>
              <a:off x="1336565" y="-190500"/>
              <a:ext cx="9045386" cy="1508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165"/>
                </a:lnSpc>
              </a:pPr>
              <a:r>
                <a:rPr lang="en-US" sz="6500" spc="390">
                  <a:solidFill>
                    <a:srgbClr val="544637"/>
                  </a:solidFill>
                  <a:ea typeface="M+ Bold"/>
                </a:rPr>
                <a:t>安全性</a:t>
              </a:r>
            </a:p>
          </p:txBody>
        </p:sp>
        <p:sp>
          <p:nvSpPr>
            <p:cNvPr id="27" name="AutoShape 27"/>
            <p:cNvSpPr/>
            <p:nvPr/>
          </p:nvSpPr>
          <p:spPr>
            <a:xfrm>
              <a:off x="0" y="229913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57860" y="358179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336565" y="1232462"/>
              <a:ext cx="9045386" cy="7257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20"/>
                </a:lnSpc>
              </a:pPr>
              <a:r>
                <a:rPr lang="en-US" sz="3000">
                  <a:solidFill>
                    <a:srgbClr val="544637"/>
                  </a:solidFill>
                  <a:ea typeface="M+"/>
                </a:rPr>
                <a:t>＞XSS対策、セッション確認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609086" y="1046264"/>
            <a:ext cx="345210" cy="7555283"/>
            <a:chOff x="0" y="0"/>
            <a:chExt cx="460280" cy="10073710"/>
          </a:xfrm>
        </p:grpSpPr>
        <p:sp>
          <p:nvSpPr>
            <p:cNvPr id="3" name="AutoShape 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7259300" y="9420929"/>
            <a:ext cx="1028700" cy="866071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7609086" y="9775904"/>
            <a:ext cx="329127" cy="156121"/>
            <a:chOff x="0" y="0"/>
            <a:chExt cx="1070941" cy="508000"/>
          </a:xfrm>
        </p:grpSpPr>
        <p:sp>
          <p:nvSpPr>
            <p:cNvPr id="7" name="Freeform 7"/>
            <p:cNvSpPr/>
            <p:nvPr/>
          </p:nvSpPr>
          <p:spPr>
            <a:xfrm>
              <a:off x="0" y="215900"/>
              <a:ext cx="775031" cy="76200"/>
            </a:xfrm>
            <a:custGeom>
              <a:avLst/>
              <a:gdLst/>
              <a:ahLst/>
              <a:cxnLst/>
              <a:rect l="l" t="t" r="r" b="b"/>
              <a:pathLst>
                <a:path w="775031" h="76200">
                  <a:moveTo>
                    <a:pt x="0" y="0"/>
                  </a:moveTo>
                  <a:lnTo>
                    <a:pt x="775031" y="0"/>
                  </a:lnTo>
                  <a:lnTo>
                    <a:pt x="77503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696291" y="1270"/>
              <a:ext cx="374650" cy="505460"/>
            </a:xfrm>
            <a:custGeom>
              <a:avLst/>
              <a:gdLst/>
              <a:ahLst/>
              <a:cxnLst/>
              <a:rect l="l" t="t" r="r" b="b"/>
              <a:pathLst>
                <a:path w="374650" h="50546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</p:grpSp>
      <p:sp>
        <p:nvSpPr>
          <p:cNvPr id="9" name="AutoShape 9"/>
          <p:cNvSpPr/>
          <p:nvPr/>
        </p:nvSpPr>
        <p:spPr>
          <a:xfrm>
            <a:off x="0" y="0"/>
            <a:ext cx="2013475" cy="10287000"/>
          </a:xfrm>
          <a:prstGeom prst="rect">
            <a:avLst/>
          </a:prstGeom>
          <a:solidFill>
            <a:srgbClr val="F4D13E"/>
          </a:solidFill>
        </p:spPr>
        <p:txBody>
          <a:bodyPr/>
          <a:lstStyle/>
          <a:p>
            <a:endParaRPr lang="ja-JP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388427" y="1046264"/>
            <a:ext cx="1236620" cy="1154113"/>
            <a:chOff x="0" y="0"/>
            <a:chExt cx="1648827" cy="1538817"/>
          </a:xfrm>
        </p:grpSpPr>
        <p:sp>
          <p:nvSpPr>
            <p:cNvPr id="11" name="AutoShape 11"/>
            <p:cNvSpPr/>
            <p:nvPr/>
          </p:nvSpPr>
          <p:spPr>
            <a:xfrm>
              <a:off x="0" y="0"/>
              <a:ext cx="1648827" cy="1538817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23229" y="444247"/>
              <a:ext cx="1202369" cy="851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53"/>
                </a:lnSpc>
              </a:pPr>
              <a:r>
                <a:rPr lang="en-US" sz="4453">
                  <a:solidFill>
                    <a:srgbClr val="F4D13E"/>
                  </a:solidFill>
                  <a:latin typeface="M+ Bold"/>
                </a:rPr>
                <a:t>03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49287" y="2457311"/>
            <a:ext cx="758826" cy="6963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99"/>
              </a:lnSpc>
              <a:spcBef>
                <a:spcPct val="0"/>
              </a:spcBef>
            </a:pPr>
            <a:r>
              <a:rPr lang="en-US" sz="4999" spc="1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2594851" y="943941"/>
            <a:ext cx="6849505" cy="834363"/>
            <a:chOff x="0" y="0"/>
            <a:chExt cx="9132673" cy="1112484"/>
          </a:xfrm>
        </p:grpSpPr>
        <p:sp>
          <p:nvSpPr>
            <p:cNvPr id="15" name="TextBox 15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ログイン</a:t>
              </a:r>
            </a:p>
          </p:txBody>
        </p:sp>
        <p:sp>
          <p:nvSpPr>
            <p:cNvPr id="16" name="AutoShape 16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594851" y="2183005"/>
            <a:ext cx="6849505" cy="834363"/>
            <a:chOff x="0" y="0"/>
            <a:chExt cx="9132673" cy="1112484"/>
          </a:xfrm>
        </p:grpSpPr>
        <p:sp>
          <p:nvSpPr>
            <p:cNvPr id="19" name="TextBox 19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ログアウト</a:t>
              </a:r>
            </a:p>
          </p:txBody>
        </p:sp>
        <p:sp>
          <p:nvSpPr>
            <p:cNvPr id="20" name="AutoShape 20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101969" y="943941"/>
            <a:ext cx="6849505" cy="834363"/>
            <a:chOff x="0" y="0"/>
            <a:chExt cx="9132673" cy="1112484"/>
          </a:xfrm>
        </p:grpSpPr>
        <p:sp>
          <p:nvSpPr>
            <p:cNvPr id="23" name="TextBox 23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メッセージ投稿</a:t>
              </a:r>
            </a:p>
          </p:txBody>
        </p:sp>
        <p:sp>
          <p:nvSpPr>
            <p:cNvPr id="24" name="AutoShape 24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594851" y="3419241"/>
            <a:ext cx="6849505" cy="834363"/>
            <a:chOff x="0" y="0"/>
            <a:chExt cx="9132673" cy="1112484"/>
          </a:xfrm>
        </p:grpSpPr>
        <p:sp>
          <p:nvSpPr>
            <p:cNvPr id="27" name="TextBox 27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ユーザー登録</a:t>
              </a:r>
            </a:p>
          </p:txBody>
        </p:sp>
        <p:sp>
          <p:nvSpPr>
            <p:cNvPr id="28" name="AutoShape 28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2594851" y="4655478"/>
            <a:ext cx="6849505" cy="834363"/>
            <a:chOff x="0" y="0"/>
            <a:chExt cx="9132673" cy="1112484"/>
          </a:xfrm>
        </p:grpSpPr>
        <p:sp>
          <p:nvSpPr>
            <p:cNvPr id="31" name="TextBox 31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ユーザー編集</a:t>
              </a:r>
            </a:p>
          </p:txBody>
        </p:sp>
        <p:sp>
          <p:nvSpPr>
            <p:cNvPr id="32" name="AutoShape 32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2594851" y="5891714"/>
            <a:ext cx="6849505" cy="834363"/>
            <a:chOff x="0" y="0"/>
            <a:chExt cx="9132673" cy="1112484"/>
          </a:xfrm>
        </p:grpSpPr>
        <p:sp>
          <p:nvSpPr>
            <p:cNvPr id="35" name="TextBox 35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ねこまっち(条件)</a:t>
              </a:r>
            </a:p>
          </p:txBody>
        </p:sp>
        <p:sp>
          <p:nvSpPr>
            <p:cNvPr id="36" name="AutoShape 36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2594851" y="7127951"/>
            <a:ext cx="6849505" cy="834363"/>
            <a:chOff x="0" y="0"/>
            <a:chExt cx="9132673" cy="1112484"/>
          </a:xfrm>
        </p:grpSpPr>
        <p:sp>
          <p:nvSpPr>
            <p:cNvPr id="39" name="TextBox 39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ねこまっち(ID)</a:t>
              </a:r>
            </a:p>
          </p:txBody>
        </p:sp>
        <p:sp>
          <p:nvSpPr>
            <p:cNvPr id="40" name="AutoShape 40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157860" y="268236"/>
              <a:ext cx="627403" cy="566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799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2594851" y="8364187"/>
            <a:ext cx="6849505" cy="834363"/>
            <a:chOff x="0" y="0"/>
            <a:chExt cx="9132673" cy="1112484"/>
          </a:xfrm>
        </p:grpSpPr>
        <p:sp>
          <p:nvSpPr>
            <p:cNvPr id="43" name="TextBox 43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マイページ</a:t>
              </a:r>
            </a:p>
          </p:txBody>
        </p:sp>
        <p:sp>
          <p:nvSpPr>
            <p:cNvPr id="44" name="AutoShape 44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157860" y="255389"/>
              <a:ext cx="627403" cy="5826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101969" y="2183005"/>
            <a:ext cx="6849505" cy="834363"/>
            <a:chOff x="0" y="0"/>
            <a:chExt cx="9132673" cy="1112484"/>
          </a:xfrm>
        </p:grpSpPr>
        <p:sp>
          <p:nvSpPr>
            <p:cNvPr id="47" name="TextBox 47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メッセージ削除</a:t>
              </a:r>
            </a:p>
          </p:txBody>
        </p:sp>
        <p:sp>
          <p:nvSpPr>
            <p:cNvPr id="48" name="AutoShape 48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0101969" y="3419241"/>
            <a:ext cx="6849505" cy="834363"/>
            <a:chOff x="0" y="0"/>
            <a:chExt cx="9132673" cy="1112484"/>
          </a:xfrm>
        </p:grpSpPr>
        <p:sp>
          <p:nvSpPr>
            <p:cNvPr id="51" name="TextBox 51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ねこ新規登録</a:t>
              </a:r>
            </a:p>
          </p:txBody>
        </p:sp>
        <p:sp>
          <p:nvSpPr>
            <p:cNvPr id="52" name="AutoShape 52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0101969" y="4655478"/>
            <a:ext cx="6849505" cy="834363"/>
            <a:chOff x="0" y="0"/>
            <a:chExt cx="9132673" cy="1112484"/>
          </a:xfrm>
        </p:grpSpPr>
        <p:sp>
          <p:nvSpPr>
            <p:cNvPr id="55" name="TextBox 55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ねこ情報編集</a:t>
              </a:r>
            </a:p>
          </p:txBody>
        </p:sp>
        <p:sp>
          <p:nvSpPr>
            <p:cNvPr id="56" name="AutoShape 56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10101969" y="5891714"/>
            <a:ext cx="6849505" cy="834363"/>
            <a:chOff x="0" y="0"/>
            <a:chExt cx="9132673" cy="1112484"/>
          </a:xfrm>
        </p:grpSpPr>
        <p:sp>
          <p:nvSpPr>
            <p:cNvPr id="59" name="TextBox 59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ねこ情報削除</a:t>
              </a:r>
            </a:p>
          </p:txBody>
        </p:sp>
        <p:sp>
          <p:nvSpPr>
            <p:cNvPr id="60" name="AutoShape 60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157860" y="255364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10101969" y="7127951"/>
            <a:ext cx="6849505" cy="834363"/>
            <a:chOff x="0" y="0"/>
            <a:chExt cx="9132673" cy="1112484"/>
          </a:xfrm>
        </p:grpSpPr>
        <p:sp>
          <p:nvSpPr>
            <p:cNvPr id="63" name="TextBox 63"/>
            <p:cNvSpPr txBox="1"/>
            <p:nvPr/>
          </p:nvSpPr>
          <p:spPr>
            <a:xfrm>
              <a:off x="1336565" y="-152400"/>
              <a:ext cx="7796108" cy="126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54"/>
                </a:lnSpc>
              </a:pPr>
              <a:r>
                <a:rPr lang="en-US" sz="5499">
                  <a:solidFill>
                    <a:srgbClr val="544637"/>
                  </a:solidFill>
                  <a:ea typeface="M+"/>
                </a:rPr>
                <a:t>デザイン</a:t>
              </a:r>
            </a:p>
          </p:txBody>
        </p:sp>
        <p:sp>
          <p:nvSpPr>
            <p:cNvPr id="64" name="AutoShape 64"/>
            <p:cNvSpPr/>
            <p:nvPr/>
          </p:nvSpPr>
          <p:spPr>
            <a:xfrm>
              <a:off x="0" y="127097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5" name="TextBox 65"/>
            <p:cNvSpPr txBox="1"/>
            <p:nvPr/>
          </p:nvSpPr>
          <p:spPr>
            <a:xfrm>
              <a:off x="157860" y="268236"/>
              <a:ext cx="627403" cy="566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19"/>
                </a:lnSpc>
              </a:pPr>
              <a:r>
                <a:rPr lang="en-US" sz="2799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628" t="5616" r="3861"/>
          <a:stretch>
            <a:fillRect/>
          </a:stretch>
        </p:blipFill>
        <p:spPr>
          <a:xfrm>
            <a:off x="9587450" y="0"/>
            <a:ext cx="870055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ログイン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ナビゲーションバー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どこからでもログイン可能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フォーム入力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補足コメントを入れて下さい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登録ボタン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補足コメントを入れて下さい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704" t="5932" r="4660"/>
          <a:stretch>
            <a:fillRect/>
          </a:stretch>
        </p:blipFill>
        <p:spPr>
          <a:xfrm>
            <a:off x="9587450" y="0"/>
            <a:ext cx="8837158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ログアウト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ナビゲーションバー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"/>
              </a:rPr>
              <a:t>      ログインしていればどこからでも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セッション情報を破棄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ナビゲーションバーも変化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ログアウト完了ページ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ログアウトしたことをアナウンス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983" t="5391" r="2534"/>
          <a:stretch>
            <a:fillRect/>
          </a:stretch>
        </p:blipFill>
        <p:spPr>
          <a:xfrm>
            <a:off x="9587450" y="0"/>
            <a:ext cx="8837158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ユーザー登録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ナビゲーションバー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   未ログイン状態でどこからでも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エラーメッセージ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同じユーザーIDでの登録不可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登録成功でログイン画面へ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そのまますぐにログインできます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296" t="5714" r="2544"/>
          <a:stretch>
            <a:fillRect/>
          </a:stretch>
        </p:blipFill>
        <p:spPr>
          <a:xfrm>
            <a:off x="9587450" y="0"/>
            <a:ext cx="8837158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052140" y="1487856"/>
            <a:ext cx="753703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99"/>
              </a:lnSpc>
            </a:pPr>
            <a:r>
              <a:rPr lang="en-US" sz="3999">
                <a:solidFill>
                  <a:srgbClr val="544637"/>
                </a:solidFill>
                <a:ea typeface="M+ Bold"/>
              </a:rPr>
              <a:t>メイン機能とデザイン</a:t>
            </a:r>
          </a:p>
        </p:txBody>
      </p:sp>
      <p:sp>
        <p:nvSpPr>
          <p:cNvPr id="4" name="AutoShape 4"/>
          <p:cNvSpPr/>
          <p:nvPr/>
        </p:nvSpPr>
        <p:spPr>
          <a:xfrm>
            <a:off x="1656239" y="1046264"/>
            <a:ext cx="1159389" cy="1079768"/>
          </a:xfrm>
          <a:prstGeom prst="rect">
            <a:avLst/>
          </a:prstGeom>
          <a:solidFill>
            <a:srgbClr val="544637"/>
          </a:solidFill>
        </p:spPr>
        <p:txBody>
          <a:bodyPr/>
          <a:lstStyle/>
          <a:p>
            <a:endParaRPr lang="ja-JP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813205" y="1362594"/>
            <a:ext cx="845458" cy="582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4175">
                <a:solidFill>
                  <a:srgbClr val="FFFFFF"/>
                </a:solidFill>
                <a:latin typeface="M+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658663" y="2436841"/>
            <a:ext cx="6485337" cy="117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65"/>
              </a:lnSpc>
            </a:pPr>
            <a:r>
              <a:rPr lang="en-US" sz="6500" spc="-403">
                <a:solidFill>
                  <a:srgbClr val="544637"/>
                </a:solidFill>
                <a:ea typeface="M+ Bold"/>
              </a:rPr>
              <a:t>ユーザー編集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420929"/>
            <a:ext cx="1028700" cy="866071"/>
            <a:chOff x="0" y="0"/>
            <a:chExt cx="1371600" cy="1154761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371600" cy="1154761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66382" y="473300"/>
              <a:ext cx="438836" cy="208162"/>
              <a:chOff x="0" y="0"/>
              <a:chExt cx="1070941" cy="508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215900"/>
                <a:ext cx="775031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775031" h="76200">
                    <a:moveTo>
                      <a:pt x="0" y="0"/>
                    </a:moveTo>
                    <a:lnTo>
                      <a:pt x="775031" y="0"/>
                    </a:lnTo>
                    <a:lnTo>
                      <a:pt x="775031" y="76200"/>
                    </a:lnTo>
                    <a:lnTo>
                      <a:pt x="0" y="7620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696291" y="1270"/>
                <a:ext cx="374650" cy="505460"/>
              </a:xfrm>
              <a:custGeom>
                <a:avLst/>
                <a:gdLst/>
                <a:ahLst/>
                <a:cxnLst/>
                <a:rect l="l" t="t" r="r" b="b"/>
                <a:pathLst>
                  <a:path w="374650" h="505460">
                    <a:moveTo>
                      <a:pt x="0" y="505460"/>
                    </a:moveTo>
                    <a:lnTo>
                      <a:pt x="0" y="0"/>
                    </a:lnTo>
                    <a:lnTo>
                      <a:pt x="374650" y="252730"/>
                    </a:lnTo>
                    <a:close/>
                  </a:path>
                </a:pathLst>
              </a:custGeom>
              <a:solidFill>
                <a:srgbClr val="544637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343835" y="1046264"/>
            <a:ext cx="345210" cy="7555283"/>
            <a:chOff x="0" y="0"/>
            <a:chExt cx="460280" cy="10073710"/>
          </a:xfrm>
        </p:grpSpPr>
        <p:sp>
          <p:nvSpPr>
            <p:cNvPr id="13" name="AutoShape 13"/>
            <p:cNvSpPr/>
            <p:nvPr/>
          </p:nvSpPr>
          <p:spPr>
            <a:xfrm rot="-5400000">
              <a:off x="-1304876" y="8548553"/>
              <a:ext cx="3023196" cy="27120"/>
            </a:xfrm>
            <a:prstGeom prst="rect">
              <a:avLst/>
            </a:prstGeom>
            <a:solidFill>
              <a:srgbClr val="544637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4" name="TextBox 14"/>
            <p:cNvSpPr txBox="1"/>
            <p:nvPr/>
          </p:nvSpPr>
          <p:spPr>
            <a:xfrm rot="-5400000">
              <a:off x="-2881825" y="2881825"/>
              <a:ext cx="6207303" cy="4436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19"/>
                </a:lnSpc>
              </a:pPr>
              <a:r>
                <a:rPr lang="en-US" sz="2199">
                  <a:solidFill>
                    <a:srgbClr val="544637"/>
                  </a:solidFill>
                  <a:ea typeface="M+ Bold"/>
                </a:rPr>
                <a:t>ねこまっちんぐ　-pepe ohana-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56239" y="2799830"/>
            <a:ext cx="694062" cy="643717"/>
            <a:chOff x="0" y="0"/>
            <a:chExt cx="925416" cy="858290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925416" cy="858290"/>
            </a:xfrm>
            <a:prstGeom prst="rect">
              <a:avLst/>
            </a:prstGeom>
            <a:solidFill>
              <a:srgbClr val="F4D13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57860" y="128267"/>
              <a:ext cx="627403" cy="5827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06"/>
                </a:lnSpc>
              </a:pPr>
              <a:r>
                <a:rPr lang="en-US" sz="2788">
                  <a:solidFill>
                    <a:srgbClr val="FFFFFF"/>
                  </a:solidFill>
                  <a:ea typeface="M+ Bold"/>
                </a:rPr>
                <a:t>〉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56239" y="4709605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1. マイページ：編集ボタン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現在の登録情報を表示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239" y="636378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2. 更新ボタン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  </a:t>
            </a:r>
            <a:r>
              <a:rPr lang="en-US" sz="3000">
                <a:solidFill>
                  <a:srgbClr val="544637"/>
                </a:solidFill>
                <a:ea typeface="M+"/>
              </a:rPr>
              <a:t>更新エラーの場合はフォームに表示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56239" y="8013700"/>
            <a:ext cx="7537032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4637"/>
                </a:solidFill>
                <a:latin typeface="M+ Bold"/>
              </a:rPr>
              <a:t>3. 更新完了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544637"/>
                </a:solidFill>
                <a:latin typeface="M+ Bold"/>
              </a:rPr>
              <a:t>    </a:t>
            </a:r>
            <a:r>
              <a:rPr lang="en-US" sz="3000">
                <a:solidFill>
                  <a:srgbClr val="544637"/>
                </a:solidFill>
                <a:latin typeface="M+"/>
              </a:rPr>
              <a:t>  セッションを入替え、マイページへ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|2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511</Words>
  <Application>Microsoft Office PowerPoint</Application>
  <PresentationFormat>ユーザー設定</PresentationFormat>
  <Paragraphs>239</Paragraphs>
  <Slides>21</Slides>
  <Notes>0</Notes>
  <HiddenSlides>0</HiddenSlides>
  <MMClips>15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21</vt:i4>
      </vt:variant>
    </vt:vector>
  </HeadingPairs>
  <TitlesOfParts>
    <vt:vector size="29" baseType="lpstr">
      <vt:lpstr>Calibri</vt:lpstr>
      <vt:lpstr>Arial</vt:lpstr>
      <vt:lpstr>游ゴシック</vt:lpstr>
      <vt:lpstr>M+</vt:lpstr>
      <vt:lpstr>M+ Bold</vt:lpstr>
      <vt:lpstr>游ゴシック Light</vt:lpstr>
      <vt:lpstr>Office Theme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pepe ohana</dc:title>
  <cp:lastModifiedBy>礼子 大久保</cp:lastModifiedBy>
  <cp:revision>9</cp:revision>
  <dcterms:created xsi:type="dcterms:W3CDTF">2006-08-16T00:00:00Z</dcterms:created>
  <dcterms:modified xsi:type="dcterms:W3CDTF">2023-10-06T00:32:08Z</dcterms:modified>
  <dc:identifier>DAFvoYZgB1k</dc:identifier>
</cp:coreProperties>
</file>

<file path=docProps/thumbnail.jpeg>
</file>